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C858-5F75-C8B3-F95C-F2B9F5FEB7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F3E163B-7CA0-6617-A68F-001E91D83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A4C9B2F-8DDA-C41E-C57C-E0418342D1EB}"/>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5" name="Footer Placeholder 4">
            <a:extLst>
              <a:ext uri="{FF2B5EF4-FFF2-40B4-BE49-F238E27FC236}">
                <a16:creationId xmlns:a16="http://schemas.microsoft.com/office/drawing/2014/main" id="{C3CAE3A2-2E87-A3BE-DE76-154966F41A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F2BE93-0A61-51A7-4756-9A209C900955}"/>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4278003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B05E9-622D-CB07-0B38-4C498088C30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D78FFF-D84A-3DD3-4DB7-36BDEF65E3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EEE6257-6F45-D1AB-F500-836957BAAA32}"/>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5" name="Footer Placeholder 4">
            <a:extLst>
              <a:ext uri="{FF2B5EF4-FFF2-40B4-BE49-F238E27FC236}">
                <a16:creationId xmlns:a16="http://schemas.microsoft.com/office/drawing/2014/main" id="{5AD9BBFF-84BC-9FFF-A2B2-66FE01B918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D4E417-31F1-4EA9-119E-7399A9911758}"/>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675564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2748BA-A581-D66B-6567-4C0F2FFE39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37AE86-7E72-1429-F2EF-57DDDBBD16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41F5BC-82F8-2E11-63C3-F914187A5F5F}"/>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5" name="Footer Placeholder 4">
            <a:extLst>
              <a:ext uri="{FF2B5EF4-FFF2-40B4-BE49-F238E27FC236}">
                <a16:creationId xmlns:a16="http://schemas.microsoft.com/office/drawing/2014/main" id="{82C3A354-BFEC-19BA-990A-3E376CC790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337475F-ADE8-AF90-F4F9-ABDBA0753DFF}"/>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790760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D4DFD-9979-F69C-5A85-3FDB6ECF4A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8DFDC6E-610C-046B-9E40-7297479CD7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94BB21-A816-7CAF-F900-34C78E9320CE}"/>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5" name="Footer Placeholder 4">
            <a:extLst>
              <a:ext uri="{FF2B5EF4-FFF2-40B4-BE49-F238E27FC236}">
                <a16:creationId xmlns:a16="http://schemas.microsoft.com/office/drawing/2014/main" id="{F4E6A5FF-F22D-B86C-C11B-134B7AA31D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9BE653-C494-338A-6CAC-3F2E355660D6}"/>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3334473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51B3-18D1-4BB6-5E1B-3447BD75DD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A976C10-26B5-B6C2-EC4F-A60EA1F3BF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D749DE-D9F4-AD4F-6EFB-0DB537D64D75}"/>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5" name="Footer Placeholder 4">
            <a:extLst>
              <a:ext uri="{FF2B5EF4-FFF2-40B4-BE49-F238E27FC236}">
                <a16:creationId xmlns:a16="http://schemas.microsoft.com/office/drawing/2014/main" id="{84A80EDC-E922-B437-F4E8-FD0067262C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683D40-5440-A9DA-B41B-E6E620754C0F}"/>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100067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EDBA2-571D-1E77-5960-6F651012D70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915230-150E-D41F-423C-1229BD262C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B0FF82-37A9-8B4B-C50D-C6358BBDF4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70C4E14-6C1C-83C9-61E3-FF944756345A}"/>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6" name="Footer Placeholder 5">
            <a:extLst>
              <a:ext uri="{FF2B5EF4-FFF2-40B4-BE49-F238E27FC236}">
                <a16:creationId xmlns:a16="http://schemas.microsoft.com/office/drawing/2014/main" id="{F8DE79EC-ABBD-C59B-7654-4C4941EEAF9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5077902-A8E2-A5AE-C376-43718E6D53CF}"/>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2247336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7C2C6-CCF6-DCDF-8286-B0A64F17FD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20104E-8A84-A95F-1AAD-FE93CBB6AE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F7E645-0A87-4D77-9D0B-386AAF71C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44E018-2FF1-BD61-352F-07CB04DF53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69EFD0-A986-C23C-CEB3-B58A1B97B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BC55FD0-5021-F1A9-BF00-1B75B0AF7310}"/>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8" name="Footer Placeholder 7">
            <a:extLst>
              <a:ext uri="{FF2B5EF4-FFF2-40B4-BE49-F238E27FC236}">
                <a16:creationId xmlns:a16="http://schemas.microsoft.com/office/drawing/2014/main" id="{671488B9-0C3A-3008-8B1D-1A957565613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BC06715-38CC-8E34-2F60-E555B3C50DF4}"/>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346551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B2534-8604-2B64-3E42-01D78CEC9D7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3570859-D8AC-C13B-1FA2-A527F9B70350}"/>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4" name="Footer Placeholder 3">
            <a:extLst>
              <a:ext uri="{FF2B5EF4-FFF2-40B4-BE49-F238E27FC236}">
                <a16:creationId xmlns:a16="http://schemas.microsoft.com/office/drawing/2014/main" id="{AD2FA83D-1588-64AF-1208-67885AE8A2C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7EDC26-C218-7D39-420C-7F7801DAF811}"/>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281615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A17B06-5A4F-10EA-1CBA-25F3B9804CED}"/>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3" name="Footer Placeholder 2">
            <a:extLst>
              <a:ext uri="{FF2B5EF4-FFF2-40B4-BE49-F238E27FC236}">
                <a16:creationId xmlns:a16="http://schemas.microsoft.com/office/drawing/2014/main" id="{74570DAF-DF66-97BE-3BB5-1B204F7E94A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E8EEC2C-C159-7E1A-45B8-7C24A0AC5BFF}"/>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2043471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58795-F539-C002-24D4-160EE6979F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A5580D2-7E9A-3C3E-86FF-55D7FECEC5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A2337EF-3065-6FA8-F87D-139024D379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379CB-E269-F871-AC32-05136EBD8D99}"/>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6" name="Footer Placeholder 5">
            <a:extLst>
              <a:ext uri="{FF2B5EF4-FFF2-40B4-BE49-F238E27FC236}">
                <a16:creationId xmlns:a16="http://schemas.microsoft.com/office/drawing/2014/main" id="{69CE04B7-08E1-41C6-58CB-93763A85369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FAD114-CC06-78DA-12AF-88643E8F31DA}"/>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3696011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92A5-BE1E-FF5D-5FF3-9566635A4E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6CB13F-95C7-3F0D-FFB1-882E22FAF7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9292BE3-66C5-961B-1230-190D900E24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94D651-BE9D-AE3A-13A7-59AC283ACA58}"/>
              </a:ext>
            </a:extLst>
          </p:cNvPr>
          <p:cNvSpPr>
            <a:spLocks noGrp="1"/>
          </p:cNvSpPr>
          <p:nvPr>
            <p:ph type="dt" sz="half" idx="10"/>
          </p:nvPr>
        </p:nvSpPr>
        <p:spPr/>
        <p:txBody>
          <a:bodyPr/>
          <a:lstStyle/>
          <a:p>
            <a:fld id="{49A30096-5EF9-47FC-8DD4-1625B4B1DDBD}" type="datetimeFigureOut">
              <a:rPr lang="en-IN" smtClean="0"/>
              <a:t>12-03-2025</a:t>
            </a:fld>
            <a:endParaRPr lang="en-IN"/>
          </a:p>
        </p:txBody>
      </p:sp>
      <p:sp>
        <p:nvSpPr>
          <p:cNvPr id="6" name="Footer Placeholder 5">
            <a:extLst>
              <a:ext uri="{FF2B5EF4-FFF2-40B4-BE49-F238E27FC236}">
                <a16:creationId xmlns:a16="http://schemas.microsoft.com/office/drawing/2014/main" id="{B87E8B26-E09F-BFAD-B3FE-63E0CF0C17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BB33243-3553-495A-874D-6CAF401783A0}"/>
              </a:ext>
            </a:extLst>
          </p:cNvPr>
          <p:cNvSpPr>
            <a:spLocks noGrp="1"/>
          </p:cNvSpPr>
          <p:nvPr>
            <p:ph type="sldNum" sz="quarter" idx="12"/>
          </p:nvPr>
        </p:nvSpPr>
        <p:spPr/>
        <p:txBody>
          <a:bodyPr/>
          <a:lstStyle/>
          <a:p>
            <a:fld id="{0DFBB28E-E3EB-4C3C-84A8-7556D174DA1E}" type="slidenum">
              <a:rPr lang="en-IN" smtClean="0"/>
              <a:t>‹#›</a:t>
            </a:fld>
            <a:endParaRPr lang="en-IN"/>
          </a:p>
        </p:txBody>
      </p:sp>
    </p:spTree>
    <p:extLst>
      <p:ext uri="{BB962C8B-B14F-4D97-AF65-F5344CB8AC3E}">
        <p14:creationId xmlns:p14="http://schemas.microsoft.com/office/powerpoint/2010/main" val="1559654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3E13CD-E755-DF53-156A-5C63A2DA91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0855947-A6FD-CAED-5515-0EECAC2AED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13506C-D1EF-F997-E0B8-F2C6117696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9A30096-5EF9-47FC-8DD4-1625B4B1DDBD}" type="datetimeFigureOut">
              <a:rPr lang="en-IN" smtClean="0"/>
              <a:t>12-03-2025</a:t>
            </a:fld>
            <a:endParaRPr lang="en-IN"/>
          </a:p>
        </p:txBody>
      </p:sp>
      <p:sp>
        <p:nvSpPr>
          <p:cNvPr id="5" name="Footer Placeholder 4">
            <a:extLst>
              <a:ext uri="{FF2B5EF4-FFF2-40B4-BE49-F238E27FC236}">
                <a16:creationId xmlns:a16="http://schemas.microsoft.com/office/drawing/2014/main" id="{7DA00CF5-26BB-C2F7-A70F-DDDCA7E785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A80D99D-48A9-015F-3A31-92770C3076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FBB28E-E3EB-4C3C-84A8-7556D174DA1E}" type="slidenum">
              <a:rPr lang="en-IN" smtClean="0"/>
              <a:t>‹#›</a:t>
            </a:fld>
            <a:endParaRPr lang="en-IN"/>
          </a:p>
        </p:txBody>
      </p:sp>
    </p:spTree>
    <p:extLst>
      <p:ext uri="{BB962C8B-B14F-4D97-AF65-F5344CB8AC3E}">
        <p14:creationId xmlns:p14="http://schemas.microsoft.com/office/powerpoint/2010/main" val="3618075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Layout" Target="../slideLayouts/slideLayout4.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53CAC51-7D45-7A2A-8C66-2BA24430699E}"/>
              </a:ext>
            </a:extLst>
          </p:cNvPr>
          <p:cNvSpPr>
            <a:spLocks noGrp="1"/>
          </p:cNvSpPr>
          <p:nvPr>
            <p:ph type="ctrTitle"/>
          </p:nvPr>
        </p:nvSpPr>
        <p:spPr>
          <a:xfrm>
            <a:off x="874815" y="798703"/>
            <a:ext cx="5221185" cy="3072015"/>
          </a:xfrm>
        </p:spPr>
        <p:txBody>
          <a:bodyPr anchor="b">
            <a:normAutofit/>
          </a:bodyPr>
          <a:lstStyle/>
          <a:p>
            <a:r>
              <a:rPr lang="en-US"/>
              <a:t>Cardio GO</a:t>
            </a:r>
            <a:endParaRPr lang="en-IN"/>
          </a:p>
        </p:txBody>
      </p:sp>
      <p:sp>
        <p:nvSpPr>
          <p:cNvPr id="3" name="Subtitle 2">
            <a:extLst>
              <a:ext uri="{FF2B5EF4-FFF2-40B4-BE49-F238E27FC236}">
                <a16:creationId xmlns:a16="http://schemas.microsoft.com/office/drawing/2014/main" id="{DC695064-3AA7-5FBF-BDE8-C6CA19723CE5}"/>
              </a:ext>
            </a:extLst>
          </p:cNvPr>
          <p:cNvSpPr>
            <a:spLocks noGrp="1"/>
          </p:cNvSpPr>
          <p:nvPr>
            <p:ph type="subTitle" idx="1"/>
          </p:nvPr>
        </p:nvSpPr>
        <p:spPr>
          <a:xfrm>
            <a:off x="870148" y="3962792"/>
            <a:ext cx="5221185" cy="2102108"/>
          </a:xfrm>
        </p:spPr>
        <p:txBody>
          <a:bodyPr anchor="t">
            <a:normAutofit/>
          </a:bodyPr>
          <a:lstStyle/>
          <a:p>
            <a:r>
              <a:rPr lang="en-US"/>
              <a:t>ECG in your Pocket </a:t>
            </a:r>
            <a:endParaRPr lang="en-IN"/>
          </a:p>
        </p:txBody>
      </p:sp>
      <p:sp>
        <p:nvSpPr>
          <p:cNvPr id="17" name="Freeform: Shape 16">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heart with a pulse line">
            <a:extLst>
              <a:ext uri="{FF2B5EF4-FFF2-40B4-BE49-F238E27FC236}">
                <a16:creationId xmlns:a16="http://schemas.microsoft.com/office/drawing/2014/main" id="{1871AE2F-8849-3853-CCA0-26C1338028C6}"/>
              </a:ext>
            </a:extLst>
          </p:cNvPr>
          <p:cNvPicPr>
            <a:picLocks noChangeAspect="1"/>
          </p:cNvPicPr>
          <p:nvPr/>
        </p:nvPicPr>
        <p:blipFill rotWithShape="1">
          <a:blip r:embed="rId2">
            <a:extLst>
              <a:ext uri="{28A0092B-C50C-407E-A947-70E740481C1C}">
                <a14:useLocalDpi xmlns:a14="http://schemas.microsoft.com/office/drawing/2010/main" val="0"/>
              </a:ext>
            </a:extLst>
          </a:blip>
          <a:srcRect l="12298" t="13194" r="10391" b="18610"/>
          <a:stretch/>
        </p:blipFill>
        <p:spPr>
          <a:xfrm>
            <a:off x="6775074" y="1209578"/>
            <a:ext cx="4691841" cy="4055897"/>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6" name="Freeform: Shape 15">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10350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A63AD974-111F-9EF6-6423-0B7705C1C4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200" y="0"/>
            <a:ext cx="8397690" cy="6883029"/>
            <a:chOff x="-19200" y="0"/>
            <a:chExt cx="7909923" cy="6883029"/>
          </a:xfrm>
        </p:grpSpPr>
        <p:sp>
          <p:nvSpPr>
            <p:cNvPr id="19" name="Rectangle 18">
              <a:extLst>
                <a:ext uri="{FF2B5EF4-FFF2-40B4-BE49-F238E27FC236}">
                  <a16:creationId xmlns:a16="http://schemas.microsoft.com/office/drawing/2014/main" id="{0DF272C5-AA17-9D30-DA1D-B5DC928A6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0" y="0"/>
              <a:ext cx="7909923" cy="6883029"/>
            </a:xfrm>
            <a:prstGeom prst="rect">
              <a:avLst/>
            </a:prstGeom>
            <a:gradFill>
              <a:gsLst>
                <a:gs pos="7000">
                  <a:schemeClr val="accent2"/>
                </a:gs>
                <a:gs pos="100000">
                  <a:schemeClr val="accent5"/>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0CD3BFE-5504-6F35-939F-1CB6AAB308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199" y="0"/>
              <a:ext cx="7909922" cy="6883029"/>
            </a:xfrm>
            <a:prstGeom prst="rect">
              <a:avLst/>
            </a:prstGeom>
            <a:gradFill flip="none" rotWithShape="1">
              <a:gsLst>
                <a:gs pos="0">
                  <a:schemeClr val="accent2"/>
                </a:gs>
                <a:gs pos="60000">
                  <a:schemeClr val="accent5">
                    <a:lumMod val="60000"/>
                    <a:lumOff val="40000"/>
                    <a:alpha val="0"/>
                  </a:schemeClr>
                </a:gs>
              </a:gsLst>
              <a:lin ang="204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Rectangle 20">
              <a:extLst>
                <a:ext uri="{FF2B5EF4-FFF2-40B4-BE49-F238E27FC236}">
                  <a16:creationId xmlns:a16="http://schemas.microsoft.com/office/drawing/2014/main" id="{E244D837-8ED8-6E35-19D9-221AE38FC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499591" y="-508104"/>
              <a:ext cx="6872341" cy="7909922"/>
            </a:xfrm>
            <a:prstGeom prst="rect">
              <a:avLst/>
            </a:prstGeom>
            <a:gradFill>
              <a:gsLst>
                <a:gs pos="0">
                  <a:schemeClr val="accent5">
                    <a:lumMod val="75000"/>
                    <a:alpha val="46000"/>
                  </a:schemeClr>
                </a:gs>
                <a:gs pos="49000">
                  <a:schemeClr val="accent5">
                    <a:alpha val="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CBD043E7-FA8F-7A37-E0F1-C7E5BFEC9ED1}"/>
              </a:ext>
            </a:extLst>
          </p:cNvPr>
          <p:cNvSpPr>
            <a:spLocks noGrp="1"/>
          </p:cNvSpPr>
          <p:nvPr>
            <p:ph type="title"/>
          </p:nvPr>
        </p:nvSpPr>
        <p:spPr>
          <a:xfrm>
            <a:off x="1373881" y="1940261"/>
            <a:ext cx="5630728" cy="1271006"/>
          </a:xfrm>
        </p:spPr>
        <p:txBody>
          <a:bodyPr vert="horz" lIns="91440" tIns="45720" rIns="91440" bIns="45720" rtlCol="0" anchor="b">
            <a:normAutofit fontScale="90000"/>
          </a:bodyPr>
          <a:lstStyle/>
          <a:p>
            <a:pPr algn="ctr"/>
            <a:r>
              <a:rPr lang="en-US" sz="4800" b="1" kern="1200" dirty="0">
                <a:solidFill>
                  <a:srgbClr val="FFFFFF"/>
                </a:solidFill>
                <a:latin typeface="+mj-lt"/>
                <a:ea typeface="+mj-ea"/>
                <a:cs typeface="+mj-cs"/>
              </a:rPr>
              <a:t>Team ID : CL64</a:t>
            </a:r>
            <a:br>
              <a:rPr lang="en-US" sz="4800" kern="1200" dirty="0">
                <a:solidFill>
                  <a:srgbClr val="FFFFFF"/>
                </a:solidFill>
                <a:latin typeface="+mj-lt"/>
                <a:ea typeface="+mj-ea"/>
                <a:cs typeface="+mj-cs"/>
              </a:rPr>
            </a:br>
            <a:r>
              <a:rPr lang="en-US" sz="4000" b="1" kern="1200" dirty="0">
                <a:solidFill>
                  <a:srgbClr val="FFFFFF"/>
                </a:solidFill>
                <a:latin typeface="+mj-lt"/>
                <a:ea typeface="+mj-ea"/>
                <a:cs typeface="+mj-cs"/>
              </a:rPr>
              <a:t>Team Name : Abyss Minds</a:t>
            </a:r>
            <a:endParaRPr lang="en-US" sz="4800" b="1" kern="1200" dirty="0">
              <a:solidFill>
                <a:srgbClr val="FFFFFF"/>
              </a:solidFill>
              <a:latin typeface="+mj-lt"/>
              <a:ea typeface="+mj-ea"/>
              <a:cs typeface="+mj-cs"/>
            </a:endParaRPr>
          </a:p>
        </p:txBody>
      </p:sp>
      <p:sp>
        <p:nvSpPr>
          <p:cNvPr id="6" name="TextBox 5">
            <a:extLst>
              <a:ext uri="{FF2B5EF4-FFF2-40B4-BE49-F238E27FC236}">
                <a16:creationId xmlns:a16="http://schemas.microsoft.com/office/drawing/2014/main" id="{2A796960-46E5-6AC3-4453-E83B285EC7DF}"/>
              </a:ext>
            </a:extLst>
          </p:cNvPr>
          <p:cNvSpPr txBox="1"/>
          <p:nvPr/>
        </p:nvSpPr>
        <p:spPr>
          <a:xfrm>
            <a:off x="621480" y="3400425"/>
            <a:ext cx="7284420" cy="3752850"/>
          </a:xfrm>
          <a:prstGeom prst="rect">
            <a:avLst/>
          </a:prstGeom>
        </p:spPr>
        <p:txBody>
          <a:bodyPr vert="horz" lIns="91440" tIns="45720" rIns="91440" bIns="45720" rtlCol="0" anchor="t">
            <a:normAutofit/>
          </a:bodyPr>
          <a:lstStyle/>
          <a:p>
            <a:pPr algn="ctr">
              <a:lnSpc>
                <a:spcPct val="90000"/>
              </a:lnSpc>
              <a:spcBef>
                <a:spcPts val="1000"/>
              </a:spcBef>
              <a:spcAft>
                <a:spcPts val="600"/>
              </a:spcAft>
            </a:pPr>
            <a:r>
              <a:rPr lang="en-US" sz="4000" b="1" kern="1200" dirty="0">
                <a:solidFill>
                  <a:srgbClr val="FFFFFF"/>
                </a:solidFill>
                <a:latin typeface="+mn-lt"/>
                <a:ea typeface="+mn-ea"/>
                <a:cs typeface="+mn-cs"/>
              </a:rPr>
              <a:t>Problem ID : CL40</a:t>
            </a:r>
          </a:p>
          <a:p>
            <a:pPr algn="ctr">
              <a:lnSpc>
                <a:spcPct val="90000"/>
              </a:lnSpc>
              <a:spcBef>
                <a:spcPts val="1000"/>
              </a:spcBef>
              <a:spcAft>
                <a:spcPts val="600"/>
              </a:spcAft>
            </a:pPr>
            <a:r>
              <a:rPr lang="en-US" sz="1400" kern="1200" dirty="0">
                <a:solidFill>
                  <a:srgbClr val="FFFFFF"/>
                </a:solidFill>
                <a:latin typeface="+mn-lt"/>
                <a:ea typeface="+mn-ea"/>
                <a:cs typeface="+mn-cs"/>
              </a:rPr>
              <a:t>Problem Statement : </a:t>
            </a:r>
          </a:p>
          <a:p>
            <a:pPr algn="ctr">
              <a:lnSpc>
                <a:spcPct val="90000"/>
              </a:lnSpc>
              <a:spcBef>
                <a:spcPts val="1000"/>
              </a:spcBef>
              <a:spcAft>
                <a:spcPts val="600"/>
              </a:spcAft>
            </a:pPr>
            <a:r>
              <a:rPr lang="en-US" sz="1400" b="1" kern="1200" dirty="0">
                <a:solidFill>
                  <a:srgbClr val="FFFFFF"/>
                </a:solidFill>
                <a:latin typeface="+mn-lt"/>
                <a:ea typeface="+mn-ea"/>
                <a:cs typeface="+mn-cs"/>
              </a:rPr>
              <a:t>Student Innovation </a:t>
            </a:r>
            <a:r>
              <a:rPr lang="en-US" sz="1400" kern="1200" dirty="0">
                <a:solidFill>
                  <a:srgbClr val="FFFFFF"/>
                </a:solidFill>
                <a:latin typeface="+mn-lt"/>
                <a:ea typeface="+mn-ea"/>
                <a:cs typeface="+mn-cs"/>
              </a:rPr>
              <a:t>(Cutting-edge technology in these sectors continues to be in demand. Recent shifts in healthcare trends, growing populations also present an array of opportunities for innovation.)</a:t>
            </a:r>
          </a:p>
        </p:txBody>
      </p:sp>
      <p:pic>
        <p:nvPicPr>
          <p:cNvPr id="14" name="Picture 13">
            <a:extLst>
              <a:ext uri="{FF2B5EF4-FFF2-40B4-BE49-F238E27FC236}">
                <a16:creationId xmlns:a16="http://schemas.microsoft.com/office/drawing/2014/main" id="{CED93CD9-67FA-0A12-3761-DA8A34E64B34}"/>
              </a:ext>
            </a:extLst>
          </p:cNvPr>
          <p:cNvPicPr>
            <a:picLocks noChangeAspect="1"/>
          </p:cNvPicPr>
          <p:nvPr/>
        </p:nvPicPr>
        <p:blipFill rotWithShape="1">
          <a:blip r:embed="rId2"/>
          <a:srcRect r="6624" b="-5"/>
          <a:stretch/>
        </p:blipFill>
        <p:spPr>
          <a:xfrm>
            <a:off x="8361728" y="0"/>
            <a:ext cx="3830272" cy="2307482"/>
          </a:xfrm>
          <a:prstGeom prst="rect">
            <a:avLst/>
          </a:prstGeom>
        </p:spPr>
      </p:pic>
      <p:sp>
        <p:nvSpPr>
          <p:cNvPr id="7" name="TextBox 6">
            <a:extLst>
              <a:ext uri="{FF2B5EF4-FFF2-40B4-BE49-F238E27FC236}">
                <a16:creationId xmlns:a16="http://schemas.microsoft.com/office/drawing/2014/main" id="{AE3E761E-D674-809C-21A2-2D4EEAC73827}"/>
              </a:ext>
            </a:extLst>
          </p:cNvPr>
          <p:cNvSpPr txBox="1"/>
          <p:nvPr/>
        </p:nvSpPr>
        <p:spPr>
          <a:xfrm>
            <a:off x="1777832" y="622299"/>
            <a:ext cx="5459413" cy="754063"/>
          </a:xfrm>
          <a:prstGeom prst="rect">
            <a:avLst/>
          </a:prstGeom>
          <a:noFill/>
        </p:spPr>
        <p:txBody>
          <a:bodyPr wrap="square" rtlCol="0" anchor="t">
            <a:normAutofit/>
          </a:bodyPr>
          <a:lstStyle/>
          <a:p>
            <a:pPr>
              <a:lnSpc>
                <a:spcPct val="90000"/>
              </a:lnSpc>
              <a:spcAft>
                <a:spcPts val="600"/>
              </a:spcAft>
            </a:pPr>
            <a:r>
              <a:rPr lang="en-US" sz="2000" b="1" dirty="0"/>
              <a:t>The Portable Solution for Heart Monitoring </a:t>
            </a:r>
          </a:p>
          <a:p>
            <a:pPr algn="ctr">
              <a:lnSpc>
                <a:spcPct val="90000"/>
              </a:lnSpc>
              <a:spcAft>
                <a:spcPts val="600"/>
              </a:spcAft>
            </a:pPr>
            <a:r>
              <a:rPr lang="en-US" sz="2000" b="1" dirty="0"/>
              <a:t>Cardi GO The Pocket ECG</a:t>
            </a:r>
            <a:endParaRPr lang="en-IN" sz="2000" b="1" dirty="0"/>
          </a:p>
        </p:txBody>
      </p:sp>
      <p:sp>
        <p:nvSpPr>
          <p:cNvPr id="5" name="TextBox 4">
            <a:extLst>
              <a:ext uri="{FF2B5EF4-FFF2-40B4-BE49-F238E27FC236}">
                <a16:creationId xmlns:a16="http://schemas.microsoft.com/office/drawing/2014/main" id="{FD190D86-1C74-2622-C560-4CE9D03F16ED}"/>
              </a:ext>
            </a:extLst>
          </p:cNvPr>
          <p:cNvSpPr txBox="1"/>
          <p:nvPr/>
        </p:nvSpPr>
        <p:spPr>
          <a:xfrm>
            <a:off x="8982075" y="4924425"/>
            <a:ext cx="5459413" cy="1827213"/>
          </a:xfrm>
          <a:prstGeom prst="rect">
            <a:avLst/>
          </a:prstGeom>
          <a:noFill/>
        </p:spPr>
        <p:txBody>
          <a:bodyPr wrap="square" rtlCol="0" anchor="t">
            <a:normAutofit/>
          </a:bodyPr>
          <a:lstStyle/>
          <a:p>
            <a:pPr>
              <a:lnSpc>
                <a:spcPct val="90000"/>
              </a:lnSpc>
              <a:spcAft>
                <a:spcPts val="600"/>
              </a:spcAft>
            </a:pPr>
            <a:r>
              <a:rPr lang="en-US" sz="1500" b="1" dirty="0"/>
              <a:t>Team Leader : Dipesh kr. </a:t>
            </a:r>
            <a:r>
              <a:rPr lang="en-US" sz="1500" b="1" dirty="0" err="1"/>
              <a:t>Gyawali</a:t>
            </a:r>
            <a:endParaRPr lang="en-US" sz="1500" b="1" dirty="0"/>
          </a:p>
          <a:p>
            <a:pPr>
              <a:lnSpc>
                <a:spcPct val="90000"/>
              </a:lnSpc>
              <a:spcAft>
                <a:spcPts val="600"/>
              </a:spcAft>
            </a:pPr>
            <a:r>
              <a:rPr lang="en-US" sz="1500" b="1" dirty="0"/>
              <a:t>Reg. No. : 12116492</a:t>
            </a:r>
          </a:p>
          <a:p>
            <a:pPr>
              <a:lnSpc>
                <a:spcPct val="90000"/>
              </a:lnSpc>
              <a:spcAft>
                <a:spcPts val="600"/>
              </a:spcAft>
            </a:pPr>
            <a:r>
              <a:rPr lang="en-US" sz="1500" b="1" dirty="0"/>
              <a:t>Team Member 1 : Nitish </a:t>
            </a:r>
            <a:r>
              <a:rPr lang="en-US" sz="1500" b="1" dirty="0" err="1"/>
              <a:t>kumar</a:t>
            </a:r>
            <a:endParaRPr lang="en-US" sz="1500" b="1" dirty="0"/>
          </a:p>
          <a:p>
            <a:pPr>
              <a:lnSpc>
                <a:spcPct val="90000"/>
              </a:lnSpc>
              <a:spcAft>
                <a:spcPts val="600"/>
              </a:spcAft>
            </a:pPr>
            <a:r>
              <a:rPr lang="en-US" sz="1500" b="1" dirty="0"/>
              <a:t>Reg. No. :  12106559</a:t>
            </a:r>
          </a:p>
          <a:p>
            <a:pPr>
              <a:lnSpc>
                <a:spcPct val="90000"/>
              </a:lnSpc>
              <a:spcAft>
                <a:spcPts val="600"/>
              </a:spcAft>
            </a:pPr>
            <a:r>
              <a:rPr lang="en-US" sz="1500" b="1" dirty="0"/>
              <a:t>Team Member 2 : Sasin Choudhary</a:t>
            </a:r>
          </a:p>
          <a:p>
            <a:pPr>
              <a:lnSpc>
                <a:spcPct val="90000"/>
              </a:lnSpc>
              <a:spcAft>
                <a:spcPts val="600"/>
              </a:spcAft>
            </a:pPr>
            <a:r>
              <a:rPr lang="en-US" sz="1500" b="1" dirty="0"/>
              <a:t>Reg. No. :  12000098</a:t>
            </a:r>
            <a:endParaRPr lang="en-IN" sz="1500" b="1" dirty="0"/>
          </a:p>
        </p:txBody>
      </p:sp>
      <p:pic>
        <p:nvPicPr>
          <p:cNvPr id="9" name="Picture 8">
            <a:extLst>
              <a:ext uri="{FF2B5EF4-FFF2-40B4-BE49-F238E27FC236}">
                <a16:creationId xmlns:a16="http://schemas.microsoft.com/office/drawing/2014/main" id="{5ADEB946-2A2A-0F84-10B1-7C206845BB4B}"/>
              </a:ext>
            </a:extLst>
          </p:cNvPr>
          <p:cNvPicPr>
            <a:picLocks noChangeAspect="1"/>
          </p:cNvPicPr>
          <p:nvPr/>
        </p:nvPicPr>
        <p:blipFill>
          <a:blip r:embed="rId3"/>
          <a:stretch>
            <a:fillRect/>
          </a:stretch>
        </p:blipFill>
        <p:spPr>
          <a:xfrm>
            <a:off x="8378490" y="2280068"/>
            <a:ext cx="3813510" cy="2377657"/>
          </a:xfrm>
          <a:prstGeom prst="rect">
            <a:avLst/>
          </a:prstGeom>
        </p:spPr>
      </p:pic>
    </p:spTree>
    <p:extLst>
      <p:ext uri="{BB962C8B-B14F-4D97-AF65-F5344CB8AC3E}">
        <p14:creationId xmlns:p14="http://schemas.microsoft.com/office/powerpoint/2010/main" val="3155804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184539-022A-4344-9BF6-6AE39BA1DB40}"/>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400" b="1" kern="1200">
                <a:solidFill>
                  <a:schemeClr val="tx1"/>
                </a:solidFill>
                <a:latin typeface="+mj-lt"/>
                <a:ea typeface="+mj-ea"/>
                <a:cs typeface="+mj-cs"/>
              </a:rPr>
              <a:t>The Portable Solution for Heart Monitoring </a:t>
            </a:r>
            <a:endParaRPr lang="en-US" sz="3400" kern="1200">
              <a:solidFill>
                <a:schemeClr val="tx1"/>
              </a:solidFill>
              <a:latin typeface="+mj-lt"/>
              <a:ea typeface="+mj-ea"/>
              <a:cs typeface="+mj-cs"/>
            </a:endParaRPr>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0455CA-E820-4F77-8E51-F85E121879DA}"/>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500" b="1" i="0">
                <a:effectLst/>
              </a:rPr>
              <a:t>Cardi GO</a:t>
            </a:r>
            <a:r>
              <a:rPr lang="en-US" sz="1500" i="0">
                <a:effectLst/>
              </a:rPr>
              <a:t> a compact and affordable device revolutionizing ECG education. </a:t>
            </a:r>
          </a:p>
          <a:p>
            <a:pPr indent="-228600">
              <a:lnSpc>
                <a:spcPct val="90000"/>
              </a:lnSpc>
              <a:spcAft>
                <a:spcPts val="600"/>
              </a:spcAft>
              <a:buFont typeface="Arial" panose="020B0604020202020204" pitchFamily="34" charset="0"/>
              <a:buChar char="•"/>
            </a:pPr>
            <a:r>
              <a:rPr lang="en-US" sz="1500" i="0">
                <a:effectLst/>
              </a:rPr>
              <a:t>Designed to provide real-time demonstrations of ECG signals and waveforms, this innovative tool empowers small organizations to teach the fundamentals of electrocardiography without the burden of costly equipment. With its user-friendly interface and portability, the Pocket ECG makes practical learning accessible anytime, anywhere as it Uploads the ECG Data to the Cloud. </a:t>
            </a:r>
            <a:endParaRPr lang="en-US" sz="1500"/>
          </a:p>
        </p:txBody>
      </p:sp>
      <p:pic>
        <p:nvPicPr>
          <p:cNvPr id="1026" name="Picture 2" descr="Cardiovascular Lab: Electrocardiogram: Introduction">
            <a:extLst>
              <a:ext uri="{FF2B5EF4-FFF2-40B4-BE49-F238E27FC236}">
                <a16:creationId xmlns:a16="http://schemas.microsoft.com/office/drawing/2014/main" id="{CDD75ECC-2BF7-2864-8EA5-01FAC1B89B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79115"/>
            <a:ext cx="6903720" cy="5499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631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E8820-7C5A-18A4-A3FD-FE20B72455C0}"/>
              </a:ext>
            </a:extLst>
          </p:cNvPr>
          <p:cNvSpPr>
            <a:spLocks noGrp="1"/>
          </p:cNvSpPr>
          <p:nvPr>
            <p:ph type="title"/>
          </p:nvPr>
        </p:nvSpPr>
        <p:spPr>
          <a:xfrm>
            <a:off x="804672" y="802955"/>
            <a:ext cx="4766330" cy="1454051"/>
          </a:xfrm>
        </p:spPr>
        <p:txBody>
          <a:bodyPr>
            <a:normAutofit/>
          </a:bodyPr>
          <a:lstStyle/>
          <a:p>
            <a:r>
              <a:rPr lang="en-US" sz="3600">
                <a:solidFill>
                  <a:schemeClr val="tx2"/>
                </a:solidFill>
              </a:rPr>
              <a:t>Problem Statement</a:t>
            </a:r>
            <a:endParaRPr lang="en-IN" sz="3600">
              <a:solidFill>
                <a:schemeClr val="tx2"/>
              </a:solidFill>
            </a:endParaRPr>
          </a:p>
        </p:txBody>
      </p:sp>
      <p:sp>
        <p:nvSpPr>
          <p:cNvPr id="3" name="Content Placeholder 2">
            <a:extLst>
              <a:ext uri="{FF2B5EF4-FFF2-40B4-BE49-F238E27FC236}">
                <a16:creationId xmlns:a16="http://schemas.microsoft.com/office/drawing/2014/main" id="{19BAB4FA-B1B9-F043-78D6-94439F32EA9A}"/>
              </a:ext>
            </a:extLst>
          </p:cNvPr>
          <p:cNvSpPr>
            <a:spLocks noGrp="1"/>
          </p:cNvSpPr>
          <p:nvPr>
            <p:ph idx="1"/>
          </p:nvPr>
        </p:nvSpPr>
        <p:spPr>
          <a:xfrm>
            <a:off x="804672" y="2421683"/>
            <a:ext cx="4765949" cy="3353476"/>
          </a:xfrm>
        </p:spPr>
        <p:txBody>
          <a:bodyPr anchor="t">
            <a:normAutofit/>
          </a:bodyPr>
          <a:lstStyle/>
          <a:p>
            <a:pPr marL="0" indent="0">
              <a:buNone/>
            </a:pPr>
            <a:r>
              <a:rPr lang="en-US" sz="1400" b="0" i="0">
                <a:solidFill>
                  <a:schemeClr val="tx2"/>
                </a:solidFill>
                <a:effectLst/>
                <a:latin typeface="Arial" panose="020B0604020202020204" pitchFamily="34" charset="0"/>
                <a:ea typeface="Tahoma" panose="020B0604030504040204" pitchFamily="34" charset="0"/>
                <a:cs typeface="Arial" panose="020B0604020202020204" pitchFamily="34" charset="0"/>
              </a:rPr>
              <a:t>Institutions worldwide face a significant challenge in providing comprehensive healthcare education due to the exorbitant costs associated with acquiring medical equipment, such as Electrocardiogram (ECG) machines. The lack of access to these crucial tools limits the practical learning opportunities available to students and nurses in schools and colleges. As a result, a vast majority of educational institutions are unable to offer hands-on training in vital medical procedures, hampering the development of competent healthcare professionals and leaving students ill-prepared for real-world clinical settings. This discrepancy underscores a pressing need to address the affordability and accessibility of medical equipment to ensure that healthcare education remains inclusive and effective for future practitioners.</a:t>
            </a:r>
            <a:endParaRPr lang="en-IN" sz="1400">
              <a:solidFill>
                <a:schemeClr val="tx2"/>
              </a:solidFill>
              <a:latin typeface="Arial" panose="020B0604020202020204" pitchFamily="34" charset="0"/>
              <a:ea typeface="Tahoma" panose="020B060403050404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4" name="Freeform: Shape 13">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3">
            <a:extLst>
              <a:ext uri="{FF2B5EF4-FFF2-40B4-BE49-F238E27FC236}">
                <a16:creationId xmlns:a16="http://schemas.microsoft.com/office/drawing/2014/main" id="{60EEB97B-0415-3DED-2C24-AF0B6E579570}"/>
              </a:ext>
            </a:extLst>
          </p:cNvPr>
          <p:cNvGraphicFramePr>
            <a:graphicFrameLocks noGrp="1"/>
          </p:cNvGraphicFramePr>
          <p:nvPr>
            <p:extLst>
              <p:ext uri="{D42A27DB-BD31-4B8C-83A1-F6EECF244321}">
                <p14:modId xmlns:p14="http://schemas.microsoft.com/office/powerpoint/2010/main" val="2111355563"/>
              </p:ext>
            </p:extLst>
          </p:nvPr>
        </p:nvGraphicFramePr>
        <p:xfrm>
          <a:off x="7708392" y="2329421"/>
          <a:ext cx="4142234" cy="3122707"/>
        </p:xfrm>
        <a:graphic>
          <a:graphicData uri="http://schemas.openxmlformats.org/drawingml/2006/table">
            <a:tbl>
              <a:tblPr firstRow="1" bandRow="1">
                <a:tableStyleId>{5C22544A-7EE6-4342-B048-85BDC9FD1C3A}</a:tableStyleId>
              </a:tblPr>
              <a:tblGrid>
                <a:gridCol w="1475029">
                  <a:extLst>
                    <a:ext uri="{9D8B030D-6E8A-4147-A177-3AD203B41FA5}">
                      <a16:colId xmlns:a16="http://schemas.microsoft.com/office/drawing/2014/main" val="2150224082"/>
                    </a:ext>
                  </a:extLst>
                </a:gridCol>
                <a:gridCol w="1454077">
                  <a:extLst>
                    <a:ext uri="{9D8B030D-6E8A-4147-A177-3AD203B41FA5}">
                      <a16:colId xmlns:a16="http://schemas.microsoft.com/office/drawing/2014/main" val="2967775958"/>
                    </a:ext>
                  </a:extLst>
                </a:gridCol>
                <a:gridCol w="1213128">
                  <a:extLst>
                    <a:ext uri="{9D8B030D-6E8A-4147-A177-3AD203B41FA5}">
                      <a16:colId xmlns:a16="http://schemas.microsoft.com/office/drawing/2014/main" val="516109755"/>
                    </a:ext>
                  </a:extLst>
                </a:gridCol>
              </a:tblGrid>
              <a:tr h="558165">
                <a:tc>
                  <a:txBody>
                    <a:bodyPr/>
                    <a:lstStyle/>
                    <a:p>
                      <a:pPr fontAlgn="b"/>
                      <a:r>
                        <a:rPr lang="en-IN" sz="1500" b="1">
                          <a:effectLst/>
                        </a:rPr>
                        <a:t>ECG Machine Model</a:t>
                      </a:r>
                    </a:p>
                  </a:txBody>
                  <a:tcPr marL="75428" marR="75428" marT="37714" marB="37714" anchor="b"/>
                </a:tc>
                <a:tc>
                  <a:txBody>
                    <a:bodyPr/>
                    <a:lstStyle/>
                    <a:p>
                      <a:pPr fontAlgn="b"/>
                      <a:r>
                        <a:rPr lang="en-IN" sz="1500" b="1">
                          <a:effectLst/>
                        </a:rPr>
                        <a:t>Manufacturer</a:t>
                      </a:r>
                    </a:p>
                  </a:txBody>
                  <a:tcPr marL="75428" marR="75428" marT="37714" marB="37714" anchor="b"/>
                </a:tc>
                <a:tc>
                  <a:txBody>
                    <a:bodyPr/>
                    <a:lstStyle/>
                    <a:p>
                      <a:pPr fontAlgn="b"/>
                      <a:r>
                        <a:rPr lang="en-IN" sz="1500" b="1">
                          <a:effectLst/>
                        </a:rPr>
                        <a:t>Cost (USD)</a:t>
                      </a:r>
                    </a:p>
                  </a:txBody>
                  <a:tcPr marL="75428" marR="75428" marT="37714" marB="37714" anchor="b"/>
                </a:tc>
                <a:extLst>
                  <a:ext uri="{0D108BD9-81ED-4DB2-BD59-A6C34878D82A}">
                    <a16:rowId xmlns:a16="http://schemas.microsoft.com/office/drawing/2014/main" val="1924972698"/>
                  </a:ext>
                </a:extLst>
              </a:tr>
              <a:tr h="558165">
                <a:tc>
                  <a:txBody>
                    <a:bodyPr/>
                    <a:lstStyle/>
                    <a:p>
                      <a:pPr fontAlgn="base"/>
                      <a:r>
                        <a:rPr lang="en-US" sz="1500">
                          <a:effectLst/>
                        </a:rPr>
                        <a:t>GE mac 2000</a:t>
                      </a:r>
                      <a:endParaRPr lang="en-IN" sz="1500">
                        <a:effectLst/>
                      </a:endParaRPr>
                    </a:p>
                  </a:txBody>
                  <a:tcPr marL="75428" marR="75428" marT="37714" marB="37714" anchor="ctr"/>
                </a:tc>
                <a:tc>
                  <a:txBody>
                    <a:bodyPr/>
                    <a:lstStyle/>
                    <a:p>
                      <a:pPr fontAlgn="base"/>
                      <a:r>
                        <a:rPr lang="en-US" sz="1500">
                          <a:effectLst/>
                        </a:rPr>
                        <a:t>GE healthcare</a:t>
                      </a:r>
                      <a:endParaRPr lang="en-IN" sz="1500">
                        <a:effectLst/>
                      </a:endParaRPr>
                    </a:p>
                  </a:txBody>
                  <a:tcPr marL="75428" marR="75428" marT="37714" marB="37714" anchor="ctr"/>
                </a:tc>
                <a:tc>
                  <a:txBody>
                    <a:bodyPr/>
                    <a:lstStyle/>
                    <a:p>
                      <a:pPr fontAlgn="base"/>
                      <a:r>
                        <a:rPr lang="en-US" sz="1500">
                          <a:effectLst/>
                        </a:rPr>
                        <a:t>2</a:t>
                      </a:r>
                      <a:r>
                        <a:rPr lang="en-IN" sz="1500">
                          <a:effectLst/>
                        </a:rPr>
                        <a:t>,18,000 INR</a:t>
                      </a:r>
                    </a:p>
                  </a:txBody>
                  <a:tcPr marL="75428" marR="75428" marT="37714" marB="37714" anchor="ctr"/>
                </a:tc>
                <a:extLst>
                  <a:ext uri="{0D108BD9-81ED-4DB2-BD59-A6C34878D82A}">
                    <a16:rowId xmlns:a16="http://schemas.microsoft.com/office/drawing/2014/main" val="3559739028"/>
                  </a:ext>
                </a:extLst>
              </a:tr>
              <a:tr h="558165">
                <a:tc>
                  <a:txBody>
                    <a:bodyPr/>
                    <a:lstStyle/>
                    <a:p>
                      <a:pPr fontAlgn="base"/>
                      <a:r>
                        <a:rPr lang="en-US" sz="1500">
                          <a:effectLst/>
                        </a:rPr>
                        <a:t>P</a:t>
                      </a:r>
                      <a:r>
                        <a:rPr lang="en-IN" sz="1500">
                          <a:effectLst/>
                        </a:rPr>
                        <a:t>hillips TC20</a:t>
                      </a:r>
                    </a:p>
                  </a:txBody>
                  <a:tcPr marL="75428" marR="75428" marT="37714" marB="37714" anchor="ctr"/>
                </a:tc>
                <a:tc>
                  <a:txBody>
                    <a:bodyPr/>
                    <a:lstStyle/>
                    <a:p>
                      <a:pPr fontAlgn="base"/>
                      <a:r>
                        <a:rPr lang="en-IN" sz="1500">
                          <a:effectLst/>
                        </a:rPr>
                        <a:t>Phillips Healthcare</a:t>
                      </a:r>
                    </a:p>
                  </a:txBody>
                  <a:tcPr marL="75428" marR="75428" marT="37714" marB="37714" anchor="ctr"/>
                </a:tc>
                <a:tc>
                  <a:txBody>
                    <a:bodyPr/>
                    <a:lstStyle/>
                    <a:p>
                      <a:pPr fontAlgn="base"/>
                      <a:r>
                        <a:rPr lang="en-IN" sz="1500">
                          <a:effectLst/>
                        </a:rPr>
                        <a:t>2,93,000 INR</a:t>
                      </a:r>
                    </a:p>
                  </a:txBody>
                  <a:tcPr marL="75428" marR="75428" marT="37714" marB="37714" anchor="ctr"/>
                </a:tc>
                <a:extLst>
                  <a:ext uri="{0D108BD9-81ED-4DB2-BD59-A6C34878D82A}">
                    <a16:rowId xmlns:a16="http://schemas.microsoft.com/office/drawing/2014/main" val="1441265435"/>
                  </a:ext>
                </a:extLst>
              </a:tr>
              <a:tr h="558165">
                <a:tc>
                  <a:txBody>
                    <a:bodyPr/>
                    <a:lstStyle/>
                    <a:p>
                      <a:pPr fontAlgn="base"/>
                      <a:r>
                        <a:rPr lang="en-US" sz="1500">
                          <a:effectLst/>
                        </a:rPr>
                        <a:t>Dr. Cardio Portable</a:t>
                      </a:r>
                      <a:endParaRPr lang="en-IN" sz="1500">
                        <a:effectLst/>
                      </a:endParaRPr>
                    </a:p>
                  </a:txBody>
                  <a:tcPr marL="75428" marR="75428" marT="37714" marB="37714" anchor="ctr"/>
                </a:tc>
                <a:tc>
                  <a:txBody>
                    <a:bodyPr/>
                    <a:lstStyle/>
                    <a:p>
                      <a:pPr fontAlgn="base"/>
                      <a:r>
                        <a:rPr lang="en-US" sz="1500">
                          <a:effectLst/>
                        </a:rPr>
                        <a:t>K</a:t>
                      </a:r>
                      <a:r>
                        <a:rPr lang="en-IN" sz="1500">
                          <a:effectLst/>
                        </a:rPr>
                        <a:t>avitul Technologies</a:t>
                      </a:r>
                    </a:p>
                  </a:txBody>
                  <a:tcPr marL="75428" marR="75428" marT="37714" marB="37714" anchor="ctr"/>
                </a:tc>
                <a:tc>
                  <a:txBody>
                    <a:bodyPr/>
                    <a:lstStyle/>
                    <a:p>
                      <a:pPr fontAlgn="base"/>
                      <a:r>
                        <a:rPr lang="en-US" sz="1500">
                          <a:effectLst/>
                        </a:rPr>
                        <a:t>28,000 INR</a:t>
                      </a:r>
                      <a:endParaRPr lang="en-IN" sz="1500">
                        <a:effectLst/>
                      </a:endParaRPr>
                    </a:p>
                  </a:txBody>
                  <a:tcPr marL="75428" marR="75428" marT="37714" marB="37714" anchor="ctr"/>
                </a:tc>
                <a:extLst>
                  <a:ext uri="{0D108BD9-81ED-4DB2-BD59-A6C34878D82A}">
                    <a16:rowId xmlns:a16="http://schemas.microsoft.com/office/drawing/2014/main" val="847319315"/>
                  </a:ext>
                </a:extLst>
              </a:tr>
              <a:tr h="558165">
                <a:tc>
                  <a:txBody>
                    <a:bodyPr/>
                    <a:lstStyle/>
                    <a:p>
                      <a:pPr fontAlgn="base"/>
                      <a:r>
                        <a:rPr lang="en-US" sz="1500">
                          <a:effectLst/>
                        </a:rPr>
                        <a:t>C</a:t>
                      </a:r>
                      <a:r>
                        <a:rPr lang="en-IN" sz="1500">
                          <a:effectLst/>
                        </a:rPr>
                        <a:t>ontec Channel ECG</a:t>
                      </a:r>
                    </a:p>
                  </a:txBody>
                  <a:tcPr marL="75428" marR="75428" marT="37714" marB="37714" anchor="ctr"/>
                </a:tc>
                <a:tc>
                  <a:txBody>
                    <a:bodyPr/>
                    <a:lstStyle/>
                    <a:p>
                      <a:pPr fontAlgn="base"/>
                      <a:r>
                        <a:rPr lang="en-US" sz="1500">
                          <a:effectLst/>
                        </a:rPr>
                        <a:t>R</a:t>
                      </a:r>
                      <a:r>
                        <a:rPr lang="en-IN" sz="1500">
                          <a:effectLst/>
                        </a:rPr>
                        <a:t>espbuy </a:t>
                      </a:r>
                    </a:p>
                  </a:txBody>
                  <a:tcPr marL="75428" marR="75428" marT="37714" marB="37714" anchor="ctr"/>
                </a:tc>
                <a:tc>
                  <a:txBody>
                    <a:bodyPr/>
                    <a:lstStyle/>
                    <a:p>
                      <a:pPr fontAlgn="base"/>
                      <a:r>
                        <a:rPr lang="en-US" sz="1500">
                          <a:effectLst/>
                        </a:rPr>
                        <a:t>2</a:t>
                      </a:r>
                      <a:r>
                        <a:rPr lang="en-IN" sz="1500">
                          <a:effectLst/>
                        </a:rPr>
                        <a:t>3,640 INR</a:t>
                      </a:r>
                    </a:p>
                  </a:txBody>
                  <a:tcPr marL="75428" marR="75428" marT="37714" marB="37714" anchor="ctr"/>
                </a:tc>
                <a:extLst>
                  <a:ext uri="{0D108BD9-81ED-4DB2-BD59-A6C34878D82A}">
                    <a16:rowId xmlns:a16="http://schemas.microsoft.com/office/drawing/2014/main" val="3980477421"/>
                  </a:ext>
                </a:extLst>
              </a:tr>
              <a:tr h="331882">
                <a:tc>
                  <a:txBody>
                    <a:bodyPr/>
                    <a:lstStyle/>
                    <a:p>
                      <a:pPr fontAlgn="base"/>
                      <a:r>
                        <a:rPr lang="en-US" sz="1500">
                          <a:effectLst/>
                        </a:rPr>
                        <a:t>S</a:t>
                      </a:r>
                      <a:r>
                        <a:rPr lang="en-IN" sz="1500">
                          <a:effectLst/>
                        </a:rPr>
                        <a:t>pandan 2.0</a:t>
                      </a:r>
                    </a:p>
                  </a:txBody>
                  <a:tcPr marL="75428" marR="75428" marT="37714" marB="37714" anchor="ctr"/>
                </a:tc>
                <a:tc>
                  <a:txBody>
                    <a:bodyPr/>
                    <a:lstStyle/>
                    <a:p>
                      <a:pPr fontAlgn="base"/>
                      <a:r>
                        <a:rPr lang="en-IN" sz="1500">
                          <a:effectLst/>
                        </a:rPr>
                        <a:t>Spandan</a:t>
                      </a:r>
                    </a:p>
                  </a:txBody>
                  <a:tcPr marL="75428" marR="75428" marT="37714" marB="37714" anchor="ctr"/>
                </a:tc>
                <a:tc>
                  <a:txBody>
                    <a:bodyPr/>
                    <a:lstStyle/>
                    <a:p>
                      <a:pPr fontAlgn="base"/>
                      <a:r>
                        <a:rPr lang="en-US" sz="1500">
                          <a:effectLst/>
                        </a:rPr>
                        <a:t>1</a:t>
                      </a:r>
                      <a:r>
                        <a:rPr lang="en-IN" sz="1500">
                          <a:effectLst/>
                        </a:rPr>
                        <a:t>6,000 INR</a:t>
                      </a:r>
                    </a:p>
                  </a:txBody>
                  <a:tcPr marL="75428" marR="75428" marT="37714" marB="37714" anchor="ctr"/>
                </a:tc>
                <a:extLst>
                  <a:ext uri="{0D108BD9-81ED-4DB2-BD59-A6C34878D82A}">
                    <a16:rowId xmlns:a16="http://schemas.microsoft.com/office/drawing/2014/main" val="3166377976"/>
                  </a:ext>
                </a:extLst>
              </a:tr>
            </a:tbl>
          </a:graphicData>
        </a:graphic>
      </p:graphicFrame>
    </p:spTree>
    <p:extLst>
      <p:ext uri="{BB962C8B-B14F-4D97-AF65-F5344CB8AC3E}">
        <p14:creationId xmlns:p14="http://schemas.microsoft.com/office/powerpoint/2010/main" val="2017378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EF0AE-0F35-FBBE-7080-38049670CA22}"/>
              </a:ext>
            </a:extLst>
          </p:cNvPr>
          <p:cNvSpPr>
            <a:spLocks noGrp="1"/>
          </p:cNvSpPr>
          <p:nvPr>
            <p:ph type="title"/>
          </p:nvPr>
        </p:nvSpPr>
        <p:spPr>
          <a:xfrm>
            <a:off x="687238" y="193653"/>
            <a:ext cx="4766330" cy="593675"/>
          </a:xfrm>
        </p:spPr>
        <p:txBody>
          <a:bodyPr>
            <a:normAutofit/>
          </a:bodyPr>
          <a:lstStyle/>
          <a:p>
            <a:r>
              <a:rPr lang="en-US" sz="2800" dirty="0">
                <a:solidFill>
                  <a:schemeClr val="tx2"/>
                </a:solidFill>
              </a:rPr>
              <a:t>Our approach to the solution</a:t>
            </a:r>
            <a:endParaRPr lang="en-IN" sz="2800" dirty="0">
              <a:solidFill>
                <a:schemeClr val="tx2"/>
              </a:solidFill>
            </a:endParaRPr>
          </a:p>
        </p:txBody>
      </p:sp>
      <p:sp>
        <p:nvSpPr>
          <p:cNvPr id="3" name="Content Placeholder 2">
            <a:extLst>
              <a:ext uri="{FF2B5EF4-FFF2-40B4-BE49-F238E27FC236}">
                <a16:creationId xmlns:a16="http://schemas.microsoft.com/office/drawing/2014/main" id="{FC8F388C-948C-DC90-9C2E-38641507F6DC}"/>
              </a:ext>
            </a:extLst>
          </p:cNvPr>
          <p:cNvSpPr>
            <a:spLocks noGrp="1"/>
          </p:cNvSpPr>
          <p:nvPr>
            <p:ph idx="1"/>
          </p:nvPr>
        </p:nvSpPr>
        <p:spPr>
          <a:xfrm>
            <a:off x="-380" y="1020690"/>
            <a:ext cx="7858505" cy="5153025"/>
          </a:xfrm>
        </p:spPr>
        <p:txBody>
          <a:bodyPr anchor="t">
            <a:normAutofit/>
          </a:bodyPr>
          <a:lstStyle/>
          <a:p>
            <a:r>
              <a:rPr lang="en-US" sz="1200" b="0" i="0" dirty="0">
                <a:solidFill>
                  <a:schemeClr val="tx2"/>
                </a:solidFill>
                <a:effectLst/>
                <a:latin typeface="Arial" panose="020B0604020202020204" pitchFamily="34" charset="0"/>
                <a:cs typeface="Arial" panose="020B0604020202020204" pitchFamily="34" charset="0"/>
              </a:rPr>
              <a:t>To address the challenge of limited access to practical healthcare education due to the high cost of ECG machines, we have developed Cardio Go - a revolutionary ECG prototype. This innovative device utilizes an ESP32 microcontroller and an AD8232 sensor to capture biopotentials from the chest, generating accurate ECG graphs that display vital parameters such as the QRS complex and ST waves.</a:t>
            </a:r>
          </a:p>
          <a:p>
            <a:pPr marL="0" indent="0">
              <a:buNone/>
            </a:pPr>
            <a:endParaRPr lang="en-US" sz="1200" b="0" i="0" dirty="0">
              <a:solidFill>
                <a:schemeClr val="tx2"/>
              </a:solidFill>
              <a:effectLst/>
              <a:latin typeface="Arial" panose="020B0604020202020204" pitchFamily="34" charset="0"/>
              <a:cs typeface="Arial" panose="020B0604020202020204" pitchFamily="34" charset="0"/>
            </a:endParaRPr>
          </a:p>
          <a:p>
            <a:r>
              <a:rPr lang="en-US" sz="1200" b="1" i="0" dirty="0">
                <a:solidFill>
                  <a:schemeClr val="tx2"/>
                </a:solidFill>
                <a:effectLst/>
                <a:latin typeface="Arial" panose="020B0604020202020204" pitchFamily="34" charset="0"/>
                <a:cs typeface="Arial" panose="020B0604020202020204" pitchFamily="34" charset="0"/>
              </a:rPr>
              <a:t>Key Features of Cardio Go:</a:t>
            </a:r>
          </a:p>
          <a:p>
            <a:pPr>
              <a:buFont typeface="+mj-lt"/>
              <a:buAutoNum type="arabicPeriod"/>
            </a:pPr>
            <a:r>
              <a:rPr lang="en-US" sz="1200" b="0" i="0" dirty="0">
                <a:solidFill>
                  <a:schemeClr val="tx2"/>
                </a:solidFill>
                <a:effectLst/>
                <a:latin typeface="Arial" panose="020B0604020202020204" pitchFamily="34" charset="0"/>
                <a:cs typeface="Arial" panose="020B0604020202020204" pitchFamily="34" charset="0"/>
              </a:rPr>
              <a:t>Portable: Cardio Go is designed in a compact form factor, allowing users to carry it conveniently in their pockets, enabling on-the-go ECG monitoring and analysis.</a:t>
            </a:r>
          </a:p>
          <a:p>
            <a:pPr>
              <a:buFont typeface="+mj-lt"/>
              <a:buAutoNum type="arabicPeriod"/>
            </a:pPr>
            <a:r>
              <a:rPr lang="en-US" sz="1200" b="0" i="0" dirty="0">
                <a:solidFill>
                  <a:schemeClr val="tx2"/>
                </a:solidFill>
                <a:effectLst/>
                <a:latin typeface="Arial" panose="020B0604020202020204" pitchFamily="34" charset="0"/>
                <a:cs typeface="Arial" panose="020B0604020202020204" pitchFamily="34" charset="0"/>
              </a:rPr>
              <a:t>Cost-Effective: By leveraging affordable components and innovative technology, Cardio Go offers a significantly lower cost compared to traditional ECG machines, making it accessible to educational institutions, healthcare facilities, and individuals alike.</a:t>
            </a:r>
          </a:p>
          <a:p>
            <a:pPr>
              <a:buFont typeface="+mj-lt"/>
              <a:buAutoNum type="arabicPeriod"/>
            </a:pPr>
            <a:r>
              <a:rPr lang="en-US" sz="1200" b="0" i="0" dirty="0">
                <a:solidFill>
                  <a:schemeClr val="tx2"/>
                </a:solidFill>
                <a:effectLst/>
                <a:latin typeface="Arial" panose="020B0604020202020204" pitchFamily="34" charset="0"/>
                <a:cs typeface="Arial" panose="020B0604020202020204" pitchFamily="34" charset="0"/>
              </a:rPr>
              <a:t>Cloud Connectivity: Cardio Go seamlessly uploads ECG data to the cloud, enabling remote access from anywhere in the world. Users can securely access and analyze ECG readings using their credentials, facilitating collaboration and consultation among healthcare professionals and educators.</a:t>
            </a:r>
          </a:p>
          <a:p>
            <a:pPr>
              <a:buFont typeface="+mj-lt"/>
              <a:buAutoNum type="arabicPeriod"/>
            </a:pPr>
            <a:r>
              <a:rPr lang="en-US" sz="1200" b="0" i="0" dirty="0">
                <a:solidFill>
                  <a:schemeClr val="tx2"/>
                </a:solidFill>
                <a:effectLst/>
                <a:latin typeface="Arial" panose="020B0604020202020204" pitchFamily="34" charset="0"/>
                <a:cs typeface="Arial" panose="020B0604020202020204" pitchFamily="34" charset="0"/>
              </a:rPr>
              <a:t>Comprehensive Data Analysis: The Cardio Go platform provides detailed insights into cardiac health by analyzing ECG signals and identifying abnormalities, empowering users to make informed decisions about patient care and educational curriculum development.</a:t>
            </a:r>
          </a:p>
          <a:p>
            <a:pPr>
              <a:buFont typeface="+mj-lt"/>
              <a:buAutoNum type="arabicPeriod"/>
            </a:pPr>
            <a:endParaRPr lang="en-US" sz="1200" dirty="0">
              <a:solidFill>
                <a:schemeClr val="tx2"/>
              </a:solidFill>
              <a:latin typeface="Arial" panose="020B0604020202020204" pitchFamily="34" charset="0"/>
              <a:cs typeface="Arial" panose="020B0604020202020204" pitchFamily="34" charset="0"/>
            </a:endParaRPr>
          </a:p>
          <a:p>
            <a:pPr marL="0" indent="0">
              <a:buNone/>
            </a:pPr>
            <a:endParaRPr lang="en-US" sz="1200" b="0" i="0" dirty="0">
              <a:solidFill>
                <a:schemeClr val="tx2"/>
              </a:solidFill>
              <a:effectLst/>
              <a:latin typeface="Arial" panose="020B0604020202020204" pitchFamily="34" charset="0"/>
              <a:cs typeface="Arial" panose="020B0604020202020204" pitchFamily="34" charset="0"/>
            </a:endParaRPr>
          </a:p>
          <a:p>
            <a:r>
              <a:rPr lang="en-US" sz="1200" b="0" i="0" dirty="0">
                <a:solidFill>
                  <a:schemeClr val="tx2"/>
                </a:solidFill>
                <a:effectLst/>
                <a:latin typeface="Arial" panose="020B0604020202020204" pitchFamily="34" charset="0"/>
                <a:cs typeface="Arial" panose="020B0604020202020204" pitchFamily="34" charset="0"/>
              </a:rPr>
              <a:t>By introducing Cardio Go, we aim to democratize access to practical healthcare education and ECG monitoring, ensuring that students, nurses, and healthcare professionals have the tools they need to succeed. With its portable design, affordability, and cloud connectivity, Cardio Go revolutionizes the way we measure and analyze ECG data, putting cardiac health assessment in the hands of everyone, everywhere.</a:t>
            </a:r>
          </a:p>
          <a:p>
            <a:pPr marL="0" indent="0">
              <a:buNone/>
            </a:pPr>
            <a:endParaRPr lang="en-IN" sz="1200" dirty="0">
              <a:solidFill>
                <a:schemeClr val="tx2"/>
              </a:solidFill>
              <a:latin typeface="Arial" panose="020B0604020202020204"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Graphic 6" descr="Heart with Pulse">
            <a:extLst>
              <a:ext uri="{FF2B5EF4-FFF2-40B4-BE49-F238E27FC236}">
                <a16:creationId xmlns:a16="http://schemas.microsoft.com/office/drawing/2014/main" id="{BC049E9B-0244-C607-3548-765806D25C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8392" y="1819656"/>
            <a:ext cx="4142232" cy="4142232"/>
          </a:xfrm>
          <a:prstGeom prst="rect">
            <a:avLst/>
          </a:prstGeom>
        </p:spPr>
      </p:pic>
    </p:spTree>
    <p:extLst>
      <p:ext uri="{BB962C8B-B14F-4D97-AF65-F5344CB8AC3E}">
        <p14:creationId xmlns:p14="http://schemas.microsoft.com/office/powerpoint/2010/main" val="1206346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4-03-21 at 11.28.38_b5c6acf0">
            <a:hlinkClick r:id="" action="ppaction://media"/>
            <a:extLst>
              <a:ext uri="{FF2B5EF4-FFF2-40B4-BE49-F238E27FC236}">
                <a16:creationId xmlns:a16="http://schemas.microsoft.com/office/drawing/2014/main" id="{40996551-626D-FDB6-55A4-A068D299101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 y="-43750"/>
            <a:ext cx="12192000" cy="6901750"/>
          </a:xfrm>
        </p:spPr>
      </p:pic>
    </p:spTree>
    <p:extLst>
      <p:ext uri="{BB962C8B-B14F-4D97-AF65-F5344CB8AC3E}">
        <p14:creationId xmlns:p14="http://schemas.microsoft.com/office/powerpoint/2010/main" val="208884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BB4D578A-F2C4-4EA9-A811-B48E66D63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51AD4F-04EA-E13F-1920-0AEABD8E6C3F}"/>
              </a:ext>
            </a:extLst>
          </p:cNvPr>
          <p:cNvSpPr>
            <a:spLocks noGrp="1"/>
          </p:cNvSpPr>
          <p:nvPr>
            <p:ph type="title"/>
          </p:nvPr>
        </p:nvSpPr>
        <p:spPr>
          <a:xfrm>
            <a:off x="1255057" y="5279509"/>
            <a:ext cx="9707911" cy="739881"/>
          </a:xfrm>
        </p:spPr>
        <p:txBody>
          <a:bodyPr vert="horz" lIns="91440" tIns="45720" rIns="91440" bIns="45720" rtlCol="0" anchor="b">
            <a:normAutofit/>
          </a:bodyPr>
          <a:lstStyle/>
          <a:p>
            <a:pPr algn="ctr"/>
            <a:r>
              <a:rPr lang="en-US" sz="3600"/>
              <a:t>3D Autocad Model</a:t>
            </a:r>
          </a:p>
        </p:txBody>
      </p:sp>
      <p:pic>
        <p:nvPicPr>
          <p:cNvPr id="7" name="Content Placeholder 6" descr="A red and green computer component&#10;&#10;Description automatically generated with medium confidence">
            <a:extLst>
              <a:ext uri="{FF2B5EF4-FFF2-40B4-BE49-F238E27FC236}">
                <a16:creationId xmlns:a16="http://schemas.microsoft.com/office/drawing/2014/main" id="{A64751AF-E48B-95FC-B60D-F6C58DC78955}"/>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22979" t="16712" r="18014" b="841"/>
          <a:stretch/>
        </p:blipFill>
        <p:spPr>
          <a:xfrm>
            <a:off x="0" y="444282"/>
            <a:ext cx="4986149" cy="3657600"/>
          </a:xfrm>
          <a:prstGeom prst="rect">
            <a:avLst/>
          </a:prstGeom>
        </p:spPr>
      </p:pic>
      <p:pic>
        <p:nvPicPr>
          <p:cNvPr id="5" name="Autodesk Fusion (Education License) 2024-03-21 11-33-04">
            <a:hlinkClick r:id="" action="ppaction://media"/>
            <a:extLst>
              <a:ext uri="{FF2B5EF4-FFF2-40B4-BE49-F238E27FC236}">
                <a16:creationId xmlns:a16="http://schemas.microsoft.com/office/drawing/2014/main" id="{1237173D-E7DF-FD6D-B42F-D76AA11F6C4F}"/>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5861425" y="94225"/>
            <a:ext cx="5885815" cy="4346674"/>
          </a:xfrm>
          <a:prstGeom prst="rect">
            <a:avLst/>
          </a:prstGeom>
        </p:spPr>
      </p:pic>
    </p:spTree>
    <p:extLst>
      <p:ext uri="{BB962C8B-B14F-4D97-AF65-F5344CB8AC3E}">
        <p14:creationId xmlns:p14="http://schemas.microsoft.com/office/powerpoint/2010/main" val="73642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83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A close up of a device&#10;&#10;Description automatically generated">
            <a:extLst>
              <a:ext uri="{FF2B5EF4-FFF2-40B4-BE49-F238E27FC236}">
                <a16:creationId xmlns:a16="http://schemas.microsoft.com/office/drawing/2014/main" id="{F9C89369-64BA-0B84-9845-44B8D30F1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8" y="596900"/>
            <a:ext cx="3005138" cy="2235200"/>
          </a:xfrm>
          <a:prstGeom prst="rect">
            <a:avLst/>
          </a:prstGeom>
          <a:ln>
            <a:noFill/>
          </a:ln>
          <a:effectLst>
            <a:outerShdw blurRad="292100" dist="139700" dir="2700000" algn="tl" rotWithShape="0">
              <a:srgbClr val="333333">
                <a:alpha val="65000"/>
              </a:srgbClr>
            </a:outerShdw>
          </a:effectLst>
        </p:spPr>
      </p:pic>
      <p:pic>
        <p:nvPicPr>
          <p:cNvPr id="14" name="Picture 13" descr="A white object with wires on a table&#10;&#10;Description automatically generated">
            <a:extLst>
              <a:ext uri="{FF2B5EF4-FFF2-40B4-BE49-F238E27FC236}">
                <a16:creationId xmlns:a16="http://schemas.microsoft.com/office/drawing/2014/main" id="{2237DCBC-B063-9BF0-0B9E-E4847EC619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8" y="2906713"/>
            <a:ext cx="3005138" cy="2235200"/>
          </a:xfrm>
          <a:prstGeom prst="rect">
            <a:avLst/>
          </a:prstGeom>
          <a:ln>
            <a:noFill/>
          </a:ln>
          <a:effectLst>
            <a:outerShdw blurRad="292100" dist="139700" dir="2700000" algn="tl" rotWithShape="0">
              <a:srgbClr val="333333">
                <a:alpha val="65000"/>
              </a:srgbClr>
            </a:outerShdw>
          </a:effectLst>
        </p:spPr>
      </p:pic>
      <p:pic>
        <p:nvPicPr>
          <p:cNvPr id="6" name="Content Placeholder 5" descr="A device with wires connected to it&#10;&#10;Description automatically generated">
            <a:extLst>
              <a:ext uri="{FF2B5EF4-FFF2-40B4-BE49-F238E27FC236}">
                <a16:creationId xmlns:a16="http://schemas.microsoft.com/office/drawing/2014/main" id="{EA28DCB0-207D-4E79-2197-78B040BFD381}"/>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722688" y="596900"/>
            <a:ext cx="2143125" cy="1587500"/>
          </a:xfrm>
          <a:prstGeom prst="rect">
            <a:avLst/>
          </a:prstGeom>
          <a:ln>
            <a:noFill/>
          </a:ln>
          <a:effectLst>
            <a:outerShdw blurRad="292100" dist="139700" dir="2700000" algn="tl" rotWithShape="0">
              <a:srgbClr val="333333">
                <a:alpha val="65000"/>
              </a:srgbClr>
            </a:outerShdw>
          </a:effectLst>
        </p:spPr>
      </p:pic>
      <p:pic>
        <p:nvPicPr>
          <p:cNvPr id="12" name="Picture 11" descr="A white box with wires connected to it&#10;&#10;Description automatically generated">
            <a:extLst>
              <a:ext uri="{FF2B5EF4-FFF2-40B4-BE49-F238E27FC236}">
                <a16:creationId xmlns:a16="http://schemas.microsoft.com/office/drawing/2014/main" id="{8A38B84B-80D1-F50A-36DC-58CB80AB6E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2688" y="2260600"/>
            <a:ext cx="2143125" cy="2882900"/>
          </a:xfrm>
          <a:prstGeom prst="rect">
            <a:avLst/>
          </a:prstGeom>
          <a:ln>
            <a:noFill/>
          </a:ln>
          <a:effectLst>
            <a:outerShdw blurRad="292100" dist="139700" dir="2700000" algn="tl" rotWithShape="0">
              <a:srgbClr val="333333">
                <a:alpha val="65000"/>
              </a:srgbClr>
            </a:outerShdw>
          </a:effectLst>
        </p:spPr>
      </p:pic>
      <p:pic>
        <p:nvPicPr>
          <p:cNvPr id="16" name="Picture 15" descr="A computer with wires connected to a device&#10;&#10;Description automatically generated">
            <a:extLst>
              <a:ext uri="{FF2B5EF4-FFF2-40B4-BE49-F238E27FC236}">
                <a16:creationId xmlns:a16="http://schemas.microsoft.com/office/drawing/2014/main" id="{320A290B-7528-DDCF-811C-4ECB6E1EE4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425" y="596900"/>
            <a:ext cx="3390900" cy="4546600"/>
          </a:xfrm>
          <a:prstGeom prst="rect">
            <a:avLst/>
          </a:prstGeom>
          <a:ln>
            <a:noFill/>
          </a:ln>
          <a:effectLst>
            <a:outerShdw blurRad="292100" dist="139700" dir="2700000" algn="tl" rotWithShape="0">
              <a:srgbClr val="333333">
                <a:alpha val="65000"/>
              </a:srgbClr>
            </a:outerShdw>
          </a:effectLst>
        </p:spPr>
      </p:pic>
      <p:pic>
        <p:nvPicPr>
          <p:cNvPr id="18" name="Picture 17" descr="A computer with wires connected to a device&#10;&#10;Description automatically generated">
            <a:extLst>
              <a:ext uri="{FF2B5EF4-FFF2-40B4-BE49-F238E27FC236}">
                <a16:creationId xmlns:a16="http://schemas.microsoft.com/office/drawing/2014/main" id="{473308DF-4894-C56F-49B3-355B879B65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05938" y="596900"/>
            <a:ext cx="2143125" cy="2881313"/>
          </a:xfrm>
          <a:prstGeom prst="rect">
            <a:avLst/>
          </a:prstGeom>
          <a:ln>
            <a:noFill/>
          </a:ln>
          <a:effectLst>
            <a:outerShdw blurRad="292100" dist="139700" dir="2700000" algn="tl" rotWithShape="0">
              <a:srgbClr val="333333">
                <a:alpha val="65000"/>
              </a:srgbClr>
            </a:outerShdw>
          </a:effectLst>
        </p:spPr>
      </p:pic>
      <p:pic>
        <p:nvPicPr>
          <p:cNvPr id="8" name="Content Placeholder 7" descr="A close-up of a computer&#10;&#10;Description automatically generated">
            <a:extLst>
              <a:ext uri="{FF2B5EF4-FFF2-40B4-BE49-F238E27FC236}">
                <a16:creationId xmlns:a16="http://schemas.microsoft.com/office/drawing/2014/main" id="{1AE20CBB-386E-68FC-595C-4B1CCDB33D16}"/>
              </a:ext>
            </a:extLst>
          </p:cNvPr>
          <p:cNvPicPr>
            <a:picLocks noGrp="1" noChangeAspect="1"/>
          </p:cNvPicPr>
          <p:nvPr>
            <p:ph sz="half" idx="2"/>
          </p:nvPr>
        </p:nvPicPr>
        <p:blipFill>
          <a:blip r:embed="rId8">
            <a:extLst>
              <a:ext uri="{28A0092B-C50C-407E-A947-70E740481C1C}">
                <a14:useLocalDpi xmlns:a14="http://schemas.microsoft.com/office/drawing/2010/main" val="0"/>
              </a:ext>
            </a:extLst>
          </a:blip>
          <a:stretch>
            <a:fillRect/>
          </a:stretch>
        </p:blipFill>
        <p:spPr>
          <a:xfrm>
            <a:off x="9405938" y="3554413"/>
            <a:ext cx="2143125" cy="1589088"/>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9CA0DD50-2EEA-1719-5F4B-8168555AA4DA}"/>
              </a:ext>
            </a:extLst>
          </p:cNvPr>
          <p:cNvSpPr>
            <a:spLocks noGrp="1"/>
          </p:cNvSpPr>
          <p:nvPr>
            <p:ph type="title"/>
          </p:nvPr>
        </p:nvSpPr>
        <p:spPr>
          <a:xfrm>
            <a:off x="3525837" y="5353296"/>
            <a:ext cx="4829175" cy="328612"/>
          </a:xfrm>
        </p:spPr>
        <p:txBody>
          <a:bodyPr vert="horz" lIns="91440" tIns="45720" rIns="91440" bIns="45720" rtlCol="0" anchor="ctr">
            <a:normAutofit fontScale="90000"/>
          </a:bodyPr>
          <a:lstStyle/>
          <a:p>
            <a:pPr algn="ctr"/>
            <a:r>
              <a:rPr lang="en-US" sz="2000" kern="1200" dirty="0">
                <a:solidFill>
                  <a:schemeClr val="tx1"/>
                </a:solidFill>
                <a:latin typeface="+mj-lt"/>
                <a:ea typeface="+mj-ea"/>
                <a:cs typeface="+mj-cs"/>
              </a:rPr>
              <a:t>Final prototype pictures</a:t>
            </a:r>
          </a:p>
        </p:txBody>
      </p:sp>
      <p:sp>
        <p:nvSpPr>
          <p:cNvPr id="19" name="TextBox 18">
            <a:extLst>
              <a:ext uri="{FF2B5EF4-FFF2-40B4-BE49-F238E27FC236}">
                <a16:creationId xmlns:a16="http://schemas.microsoft.com/office/drawing/2014/main" id="{E279331C-AE94-8E68-2FC6-0B4B5E9A16E2}"/>
              </a:ext>
            </a:extLst>
          </p:cNvPr>
          <p:cNvSpPr txBox="1"/>
          <p:nvPr/>
        </p:nvSpPr>
        <p:spPr>
          <a:xfrm>
            <a:off x="0" y="5758109"/>
            <a:ext cx="12082335" cy="646331"/>
          </a:xfrm>
          <a:prstGeom prst="rect">
            <a:avLst/>
          </a:prstGeom>
          <a:noFill/>
        </p:spPr>
        <p:txBody>
          <a:bodyPr wrap="square" rtlCol="0">
            <a:spAutoFit/>
          </a:bodyPr>
          <a:lstStyle/>
          <a:p>
            <a:pPr algn="ctr"/>
            <a:r>
              <a:rPr lang="en-US" sz="3600" b="1" dirty="0"/>
              <a:t>Total cost of prototype is  2000 INR only </a:t>
            </a:r>
            <a:endParaRPr lang="en-IN" sz="3600" b="1" dirty="0"/>
          </a:p>
        </p:txBody>
      </p:sp>
    </p:spTree>
    <p:extLst>
      <p:ext uri="{BB962C8B-B14F-4D97-AF65-F5344CB8AC3E}">
        <p14:creationId xmlns:p14="http://schemas.microsoft.com/office/powerpoint/2010/main" val="1578879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TotalTime>
  <Words>651</Words>
  <Application>Microsoft Office PowerPoint</Application>
  <PresentationFormat>Widescreen</PresentationFormat>
  <Paragraphs>51</Paragraphs>
  <Slides>8</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Aptos</vt:lpstr>
      <vt:lpstr>Aptos Display</vt:lpstr>
      <vt:lpstr>Arial</vt:lpstr>
      <vt:lpstr>Office Theme</vt:lpstr>
      <vt:lpstr>Cardio GO</vt:lpstr>
      <vt:lpstr>Team ID : CL64 Team Name : Abyss Minds</vt:lpstr>
      <vt:lpstr>The Portable Solution for Heart Monitoring </vt:lpstr>
      <vt:lpstr>Problem Statement</vt:lpstr>
      <vt:lpstr>Our approach to the solution</vt:lpstr>
      <vt:lpstr>PowerPoint Presentation</vt:lpstr>
      <vt:lpstr>3D Autocad Model</vt:lpstr>
      <vt:lpstr>Final prototype pictures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 GO</dc:title>
  <dc:creator>Nitish Kumar</dc:creator>
  <cp:lastModifiedBy>Nitish Kumar</cp:lastModifiedBy>
  <cp:revision>2</cp:revision>
  <dcterms:created xsi:type="dcterms:W3CDTF">2024-03-21T04:42:54Z</dcterms:created>
  <dcterms:modified xsi:type="dcterms:W3CDTF">2025-03-12T04:00:20Z</dcterms:modified>
</cp:coreProperties>
</file>